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9" r:id="rId4"/>
    <p:sldId id="264" r:id="rId5"/>
    <p:sldId id="265" r:id="rId6"/>
    <p:sldId id="266" r:id="rId7"/>
    <p:sldId id="260" r:id="rId8"/>
    <p:sldId id="267" r:id="rId9"/>
    <p:sldId id="268" r:id="rId10"/>
    <p:sldId id="269" r:id="rId11"/>
    <p:sldId id="270" r:id="rId12"/>
    <p:sldId id="271" r:id="rId13"/>
    <p:sldId id="272" r:id="rId14"/>
    <p:sldId id="261" r:id="rId15"/>
    <p:sldId id="273" r:id="rId16"/>
    <p:sldId id="262" r:id="rId17"/>
    <p:sldId id="274" r:id="rId18"/>
    <p:sldId id="275" r:id="rId19"/>
    <p:sldId id="277" r:id="rId20"/>
    <p:sldId id="276" r:id="rId21"/>
    <p:sldId id="278" r:id="rId22"/>
    <p:sldId id="279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83700" autoAdjust="0"/>
  </p:normalViewPr>
  <p:slideViewPr>
    <p:cSldViewPr>
      <p:cViewPr varScale="1">
        <p:scale>
          <a:sx n="112" d="100"/>
          <a:sy n="112" d="100"/>
        </p:scale>
        <p:origin x="-61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07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1E7255-3A23-45AD-B587-0A6FED0D2AE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97F29A-77F4-4D18-9F86-490034D56EA9}">
      <dgm:prSet/>
      <dgm:spPr/>
      <dgm:t>
        <a:bodyPr/>
        <a:lstStyle/>
        <a:p>
          <a:pPr rtl="0"/>
          <a:r>
            <a:rPr lang="en-US" dirty="0" smtClean="0"/>
            <a:t>Contextual Ribbon!</a:t>
          </a:r>
          <a:endParaRPr lang="en-US" dirty="0"/>
        </a:p>
      </dgm:t>
    </dgm:pt>
    <dgm:pt modelId="{2FA11D2E-4D76-4952-AE97-14AD5A1ECB35}" type="parTrans" cxnId="{74E6926D-2BD2-475F-A2DD-86E495AC4F1F}">
      <dgm:prSet/>
      <dgm:spPr/>
      <dgm:t>
        <a:bodyPr/>
        <a:lstStyle/>
        <a:p>
          <a:endParaRPr lang="en-US"/>
        </a:p>
      </dgm:t>
    </dgm:pt>
    <dgm:pt modelId="{040039E0-1A4C-4CF5-A6D4-7268A5A804BA}" type="sibTrans" cxnId="{74E6926D-2BD2-475F-A2DD-86E495AC4F1F}">
      <dgm:prSet/>
      <dgm:spPr/>
      <dgm:t>
        <a:bodyPr/>
        <a:lstStyle/>
        <a:p>
          <a:endParaRPr lang="en-US"/>
        </a:p>
      </dgm:t>
    </dgm:pt>
    <dgm:pt modelId="{4D4744F4-4565-40D1-8798-76545787F2DD}" type="pres">
      <dgm:prSet presAssocID="{0C1E7255-3A23-45AD-B587-0A6FED0D2AE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35D7A2A-19C8-4FA7-8214-5ECB378CDE04}" type="pres">
      <dgm:prSet presAssocID="{3397F29A-77F4-4D18-9F86-490034D56EA9}" presName="horFlow" presStyleCnt="0"/>
      <dgm:spPr/>
    </dgm:pt>
    <dgm:pt modelId="{DD05262B-A776-437A-8AEB-0CE46D0A0D54}" type="pres">
      <dgm:prSet presAssocID="{3397F29A-77F4-4D18-9F86-490034D56EA9}" presName="bigChev" presStyleLbl="node1" presStyleIdx="0" presStyleCnt="1" custScaleX="107338"/>
      <dgm:spPr/>
      <dgm:t>
        <a:bodyPr/>
        <a:lstStyle/>
        <a:p>
          <a:endParaRPr lang="en-US"/>
        </a:p>
      </dgm:t>
    </dgm:pt>
  </dgm:ptLst>
  <dgm:cxnLst>
    <dgm:cxn modelId="{74E6926D-2BD2-475F-A2DD-86E495AC4F1F}" srcId="{0C1E7255-3A23-45AD-B587-0A6FED0D2AEA}" destId="{3397F29A-77F4-4D18-9F86-490034D56EA9}" srcOrd="0" destOrd="0" parTransId="{2FA11D2E-4D76-4952-AE97-14AD5A1ECB35}" sibTransId="{040039E0-1A4C-4CF5-A6D4-7268A5A804BA}"/>
    <dgm:cxn modelId="{D8B1334C-8263-4F8C-835B-53CCE248F0B8}" type="presOf" srcId="{3397F29A-77F4-4D18-9F86-490034D56EA9}" destId="{DD05262B-A776-437A-8AEB-0CE46D0A0D54}" srcOrd="0" destOrd="0" presId="urn:microsoft.com/office/officeart/2005/8/layout/lProcess3"/>
    <dgm:cxn modelId="{343A0184-9671-4126-A050-77E788CD064C}" type="presOf" srcId="{0C1E7255-3A23-45AD-B587-0A6FED0D2AEA}" destId="{4D4744F4-4565-40D1-8798-76545787F2DD}" srcOrd="0" destOrd="0" presId="urn:microsoft.com/office/officeart/2005/8/layout/lProcess3"/>
    <dgm:cxn modelId="{2E470B5F-6B70-4F16-B3E0-84165DCB88E9}" type="presParOf" srcId="{4D4744F4-4565-40D1-8798-76545787F2DD}" destId="{035D7A2A-19C8-4FA7-8214-5ECB378CDE04}" srcOrd="0" destOrd="0" presId="urn:microsoft.com/office/officeart/2005/8/layout/lProcess3"/>
    <dgm:cxn modelId="{624AEAD7-C4F0-4655-A6AF-049091BE3CCC}" type="presParOf" srcId="{035D7A2A-19C8-4FA7-8214-5ECB378CDE04}" destId="{DD05262B-A776-437A-8AEB-0CE46D0A0D5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EF42AB-86E1-45DF-989C-4B883A00382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7B0785-85CA-44D6-8944-DDAC9F477D90}">
      <dgm:prSet/>
      <dgm:spPr/>
      <dgm:t>
        <a:bodyPr/>
        <a:lstStyle/>
        <a:p>
          <a:pPr rtl="0"/>
          <a:r>
            <a:rPr lang="en-US" dirty="0" smtClean="0"/>
            <a:t>Inline “Web Edit”</a:t>
          </a:r>
          <a:endParaRPr lang="en-US" dirty="0"/>
        </a:p>
      </dgm:t>
    </dgm:pt>
    <dgm:pt modelId="{E83461A0-5D02-48E2-B096-D6F9B65C8065}" type="parTrans" cxnId="{7226B404-880B-44C8-B3CF-A3DFDBE6C131}">
      <dgm:prSet/>
      <dgm:spPr/>
      <dgm:t>
        <a:bodyPr/>
        <a:lstStyle/>
        <a:p>
          <a:endParaRPr lang="en-US"/>
        </a:p>
      </dgm:t>
    </dgm:pt>
    <dgm:pt modelId="{ECE4A6BD-49FC-4DC2-A85E-854C25B5181F}" type="sibTrans" cxnId="{7226B404-880B-44C8-B3CF-A3DFDBE6C131}">
      <dgm:prSet/>
      <dgm:spPr/>
      <dgm:t>
        <a:bodyPr/>
        <a:lstStyle/>
        <a:p>
          <a:endParaRPr lang="en-US"/>
        </a:p>
      </dgm:t>
    </dgm:pt>
    <dgm:pt modelId="{0C68EB06-4F10-4D41-8B2B-C72B5E9056B6}" type="pres">
      <dgm:prSet presAssocID="{55EF42AB-86E1-45DF-989C-4B883A00382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2A99D1A-55B6-4FB0-9774-F283186716B4}" type="pres">
      <dgm:prSet presAssocID="{877B0785-85CA-44D6-8944-DDAC9F477D90}" presName="horFlow" presStyleCnt="0"/>
      <dgm:spPr/>
    </dgm:pt>
    <dgm:pt modelId="{6BB44411-5DE8-4503-93C9-B840A3B008B8}" type="pres">
      <dgm:prSet presAssocID="{877B0785-85CA-44D6-8944-DDAC9F477D90}" presName="bigChev" presStyleLbl="node1" presStyleIdx="0" presStyleCnt="1" custFlipHor="1" custScaleX="150663"/>
      <dgm:spPr/>
      <dgm:t>
        <a:bodyPr/>
        <a:lstStyle/>
        <a:p>
          <a:endParaRPr lang="en-US"/>
        </a:p>
      </dgm:t>
    </dgm:pt>
  </dgm:ptLst>
  <dgm:cxnLst>
    <dgm:cxn modelId="{69B00B3D-962A-4E19-81BF-30E2A4A2B76E}" type="presOf" srcId="{55EF42AB-86E1-45DF-989C-4B883A003820}" destId="{0C68EB06-4F10-4D41-8B2B-C72B5E9056B6}" srcOrd="0" destOrd="0" presId="urn:microsoft.com/office/officeart/2005/8/layout/lProcess3"/>
    <dgm:cxn modelId="{D4516CA9-EB92-4A47-A00F-1AFD9088BB00}" type="presOf" srcId="{877B0785-85CA-44D6-8944-DDAC9F477D90}" destId="{6BB44411-5DE8-4503-93C9-B840A3B008B8}" srcOrd="0" destOrd="0" presId="urn:microsoft.com/office/officeart/2005/8/layout/lProcess3"/>
    <dgm:cxn modelId="{7226B404-880B-44C8-B3CF-A3DFDBE6C131}" srcId="{55EF42AB-86E1-45DF-989C-4B883A003820}" destId="{877B0785-85CA-44D6-8944-DDAC9F477D90}" srcOrd="0" destOrd="0" parTransId="{E83461A0-5D02-48E2-B096-D6F9B65C8065}" sibTransId="{ECE4A6BD-49FC-4DC2-A85E-854C25B5181F}"/>
    <dgm:cxn modelId="{1264D955-A32F-46C0-AB58-F5CDFC2DA3CD}" type="presParOf" srcId="{0C68EB06-4F10-4D41-8B2B-C72B5E9056B6}" destId="{F2A99D1A-55B6-4FB0-9774-F283186716B4}" srcOrd="0" destOrd="0" presId="urn:microsoft.com/office/officeart/2005/8/layout/lProcess3"/>
    <dgm:cxn modelId="{FDDE4559-E4DC-4184-88EB-F6DE810AB790}" type="presParOf" srcId="{F2A99D1A-55B6-4FB0-9774-F283186716B4}" destId="{6BB44411-5DE8-4503-93C9-B840A3B008B8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44E236-C229-43DC-91B5-FFD3735A633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77CF34-D225-4959-8982-4475399F9C20}">
      <dgm:prSet/>
      <dgm:spPr/>
      <dgm:t>
        <a:bodyPr/>
        <a:lstStyle/>
        <a:p>
          <a:pPr rtl="0"/>
          <a:r>
            <a:rPr lang="en-US" dirty="0" smtClean="0"/>
            <a:t>Upload and resize images from the browser!</a:t>
          </a:r>
          <a:endParaRPr lang="en-US" dirty="0"/>
        </a:p>
      </dgm:t>
    </dgm:pt>
    <dgm:pt modelId="{8BAFDE33-7721-40DF-BE31-577400102A0B}" type="parTrans" cxnId="{E2BA06E7-4B83-4D18-9EF8-05D9B37E4614}">
      <dgm:prSet/>
      <dgm:spPr/>
      <dgm:t>
        <a:bodyPr/>
        <a:lstStyle/>
        <a:p>
          <a:endParaRPr lang="en-US"/>
        </a:p>
      </dgm:t>
    </dgm:pt>
    <dgm:pt modelId="{FEE472F0-DF43-469B-B88C-B0C077241D0D}" type="sibTrans" cxnId="{E2BA06E7-4B83-4D18-9EF8-05D9B37E4614}">
      <dgm:prSet/>
      <dgm:spPr/>
      <dgm:t>
        <a:bodyPr/>
        <a:lstStyle/>
        <a:p>
          <a:endParaRPr lang="en-US"/>
        </a:p>
      </dgm:t>
    </dgm:pt>
    <dgm:pt modelId="{2FD37974-B981-47CD-9271-6BB01298929C}" type="pres">
      <dgm:prSet presAssocID="{8C44E236-C229-43DC-91B5-FFD3735A633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6DDA282-7696-4D4E-A23A-C85493DAE47E}" type="pres">
      <dgm:prSet presAssocID="{BA77CF34-D225-4959-8982-4475399F9C20}" presName="horFlow" presStyleCnt="0"/>
      <dgm:spPr/>
    </dgm:pt>
    <dgm:pt modelId="{8885FF17-92A8-496B-8502-2FB010A27F2E}" type="pres">
      <dgm:prSet presAssocID="{BA77CF34-D225-4959-8982-4475399F9C20}" presName="bigChev" presStyleLbl="node1" presStyleIdx="0" presStyleCnt="1" custFlipHor="1" custScaleX="132141"/>
      <dgm:spPr/>
      <dgm:t>
        <a:bodyPr/>
        <a:lstStyle/>
        <a:p>
          <a:endParaRPr lang="en-US"/>
        </a:p>
      </dgm:t>
    </dgm:pt>
  </dgm:ptLst>
  <dgm:cxnLst>
    <dgm:cxn modelId="{9284AF5F-9CCD-42AE-91EA-D0F8A4B1207C}" type="presOf" srcId="{8C44E236-C229-43DC-91B5-FFD3735A6331}" destId="{2FD37974-B981-47CD-9271-6BB01298929C}" srcOrd="0" destOrd="0" presId="urn:microsoft.com/office/officeart/2005/8/layout/lProcess3"/>
    <dgm:cxn modelId="{5E8580A8-F18E-402F-8379-DE34A361679C}" type="presOf" srcId="{BA77CF34-D225-4959-8982-4475399F9C20}" destId="{8885FF17-92A8-496B-8502-2FB010A27F2E}" srcOrd="0" destOrd="0" presId="urn:microsoft.com/office/officeart/2005/8/layout/lProcess3"/>
    <dgm:cxn modelId="{E2BA06E7-4B83-4D18-9EF8-05D9B37E4614}" srcId="{8C44E236-C229-43DC-91B5-FFD3735A6331}" destId="{BA77CF34-D225-4959-8982-4475399F9C20}" srcOrd="0" destOrd="0" parTransId="{8BAFDE33-7721-40DF-BE31-577400102A0B}" sibTransId="{FEE472F0-DF43-469B-B88C-B0C077241D0D}"/>
    <dgm:cxn modelId="{E2106962-F4EA-4A03-8B56-856842B1AD41}" type="presParOf" srcId="{2FD37974-B981-47CD-9271-6BB01298929C}" destId="{E6DDA282-7696-4D4E-A23A-C85493DAE47E}" srcOrd="0" destOrd="0" presId="urn:microsoft.com/office/officeart/2005/8/layout/lProcess3"/>
    <dgm:cxn modelId="{B473C51D-56AD-4B4B-B56C-3CAD024360C7}" type="presParOf" srcId="{E6DDA282-7696-4D4E-A23A-C85493DAE47E}" destId="{8885FF17-92A8-496B-8502-2FB010A27F2E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92BB4F-9455-47C4-A033-BD365D1EBDD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EBFB17-71B6-41E1-8FAB-4C069970B214}">
      <dgm:prSet/>
      <dgm:spPr/>
      <dgm:t>
        <a:bodyPr/>
        <a:lstStyle/>
        <a:p>
          <a:pPr rtl="0"/>
          <a:r>
            <a:rPr lang="en-US" dirty="0" smtClean="0"/>
            <a:t>Configurable color schemes</a:t>
          </a:r>
          <a:endParaRPr lang="en-US" dirty="0"/>
        </a:p>
      </dgm:t>
    </dgm:pt>
    <dgm:pt modelId="{348F8799-7960-4BD4-BB30-6DD5B8C71067}" type="parTrans" cxnId="{E7CF749E-FE3C-4CAC-834E-FFE0FA7B8CA7}">
      <dgm:prSet/>
      <dgm:spPr/>
      <dgm:t>
        <a:bodyPr/>
        <a:lstStyle/>
        <a:p>
          <a:endParaRPr lang="en-US"/>
        </a:p>
      </dgm:t>
    </dgm:pt>
    <dgm:pt modelId="{2533877F-CCDA-488A-BDD2-FF10C56E175A}" type="sibTrans" cxnId="{E7CF749E-FE3C-4CAC-834E-FFE0FA7B8CA7}">
      <dgm:prSet/>
      <dgm:spPr/>
      <dgm:t>
        <a:bodyPr/>
        <a:lstStyle/>
        <a:p>
          <a:endParaRPr lang="en-US"/>
        </a:p>
      </dgm:t>
    </dgm:pt>
    <dgm:pt modelId="{64F12CC4-BCB9-4E2B-A3EC-CBA43162A199}" type="pres">
      <dgm:prSet presAssocID="{5F92BB4F-9455-47C4-A033-BD365D1EBDD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EC0A228-23C7-4AFD-B32D-D018041D56D4}" type="pres">
      <dgm:prSet presAssocID="{78EBFB17-71B6-41E1-8FAB-4C069970B214}" presName="horFlow" presStyleCnt="0"/>
      <dgm:spPr/>
    </dgm:pt>
    <dgm:pt modelId="{92320D20-D9F5-458B-83A3-ED73EF751CA3}" type="pres">
      <dgm:prSet presAssocID="{78EBFB17-71B6-41E1-8FAB-4C069970B214}" presName="bigChev" presStyleLbl="node1" presStyleIdx="0" presStyleCnt="1" custFlipHor="1" custScaleX="272703"/>
      <dgm:spPr/>
      <dgm:t>
        <a:bodyPr/>
        <a:lstStyle/>
        <a:p>
          <a:endParaRPr lang="en-US"/>
        </a:p>
      </dgm:t>
    </dgm:pt>
  </dgm:ptLst>
  <dgm:cxnLst>
    <dgm:cxn modelId="{E7CF749E-FE3C-4CAC-834E-FFE0FA7B8CA7}" srcId="{5F92BB4F-9455-47C4-A033-BD365D1EBDD6}" destId="{78EBFB17-71B6-41E1-8FAB-4C069970B214}" srcOrd="0" destOrd="0" parTransId="{348F8799-7960-4BD4-BB30-6DD5B8C71067}" sibTransId="{2533877F-CCDA-488A-BDD2-FF10C56E175A}"/>
    <dgm:cxn modelId="{64524EC8-CC4F-415B-83D1-21BF7E8D367D}" type="presOf" srcId="{78EBFB17-71B6-41E1-8FAB-4C069970B214}" destId="{92320D20-D9F5-458B-83A3-ED73EF751CA3}" srcOrd="0" destOrd="0" presId="urn:microsoft.com/office/officeart/2005/8/layout/lProcess3"/>
    <dgm:cxn modelId="{8A648375-AFEE-46EC-B52B-1E974BB44259}" type="presOf" srcId="{5F92BB4F-9455-47C4-A033-BD365D1EBDD6}" destId="{64F12CC4-BCB9-4E2B-A3EC-CBA43162A199}" srcOrd="0" destOrd="0" presId="urn:microsoft.com/office/officeart/2005/8/layout/lProcess3"/>
    <dgm:cxn modelId="{F4783E97-114B-4A5D-93CA-067DB0392369}" type="presParOf" srcId="{64F12CC4-BCB9-4E2B-A3EC-CBA43162A199}" destId="{0EC0A228-23C7-4AFD-B32D-D018041D56D4}" srcOrd="0" destOrd="0" presId="urn:microsoft.com/office/officeart/2005/8/layout/lProcess3"/>
    <dgm:cxn modelId="{A9D604D3-AA1B-41E9-B6F2-613E0A21FAB1}" type="presParOf" srcId="{0EC0A228-23C7-4AFD-B32D-D018041D56D4}" destId="{92320D20-D9F5-458B-83A3-ED73EF751CA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405B28-2F55-490E-9353-5B1AE06D0B1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8A634C-7493-4689-94A2-355953FC75D2}">
      <dgm:prSet/>
      <dgm:spPr/>
      <dgm:t>
        <a:bodyPr/>
        <a:lstStyle/>
        <a:p>
          <a:pPr rtl="0"/>
          <a:r>
            <a:rPr lang="en-US" dirty="0" smtClean="0"/>
            <a:t>Import a theme generated from PowerPoint</a:t>
          </a:r>
          <a:endParaRPr lang="en-US" dirty="0"/>
        </a:p>
      </dgm:t>
    </dgm:pt>
    <dgm:pt modelId="{6492BCD3-9235-4187-A74F-1FC06528CF81}" type="parTrans" cxnId="{47A28723-037F-4666-A8BD-9366A84DDAFD}">
      <dgm:prSet/>
      <dgm:spPr/>
      <dgm:t>
        <a:bodyPr/>
        <a:lstStyle/>
        <a:p>
          <a:endParaRPr lang="en-US"/>
        </a:p>
      </dgm:t>
    </dgm:pt>
    <dgm:pt modelId="{4A59455D-DAAF-44C8-AAEB-EFFDA61AE635}" type="sibTrans" cxnId="{47A28723-037F-4666-A8BD-9366A84DDAFD}">
      <dgm:prSet/>
      <dgm:spPr/>
      <dgm:t>
        <a:bodyPr/>
        <a:lstStyle/>
        <a:p>
          <a:endParaRPr lang="en-US"/>
        </a:p>
      </dgm:t>
    </dgm:pt>
    <dgm:pt modelId="{5832AC7C-DF77-4CB8-8AC7-8B0D801A2933}" type="pres">
      <dgm:prSet presAssocID="{20405B28-2F55-490E-9353-5B1AE06D0B1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7E7A78B-AFAE-4128-9770-07674CFA10F1}" type="pres">
      <dgm:prSet presAssocID="{CD8A634C-7493-4689-94A2-355953FC75D2}" presName="horFlow" presStyleCnt="0"/>
      <dgm:spPr/>
    </dgm:pt>
    <dgm:pt modelId="{66A385EA-3E4E-47CE-AFCB-74F7042F964E}" type="pres">
      <dgm:prSet presAssocID="{CD8A634C-7493-4689-94A2-355953FC75D2}" presName="bigChev" presStyleLbl="node1" presStyleIdx="0" presStyleCnt="1" custFlipHor="1" custScaleX="239835"/>
      <dgm:spPr/>
      <dgm:t>
        <a:bodyPr/>
        <a:lstStyle/>
        <a:p>
          <a:endParaRPr lang="en-US"/>
        </a:p>
      </dgm:t>
    </dgm:pt>
  </dgm:ptLst>
  <dgm:cxnLst>
    <dgm:cxn modelId="{47A28723-037F-4666-A8BD-9366A84DDAFD}" srcId="{20405B28-2F55-490E-9353-5B1AE06D0B16}" destId="{CD8A634C-7493-4689-94A2-355953FC75D2}" srcOrd="0" destOrd="0" parTransId="{6492BCD3-9235-4187-A74F-1FC06528CF81}" sibTransId="{4A59455D-DAAF-44C8-AAEB-EFFDA61AE635}"/>
    <dgm:cxn modelId="{24AC5B87-4A61-45E3-BD71-335E72C6087A}" type="presOf" srcId="{20405B28-2F55-490E-9353-5B1AE06D0B16}" destId="{5832AC7C-DF77-4CB8-8AC7-8B0D801A2933}" srcOrd="0" destOrd="0" presId="urn:microsoft.com/office/officeart/2005/8/layout/lProcess3"/>
    <dgm:cxn modelId="{0B788F01-A14B-498C-BD41-3D8D7DB18121}" type="presOf" srcId="{CD8A634C-7493-4689-94A2-355953FC75D2}" destId="{66A385EA-3E4E-47CE-AFCB-74F7042F964E}" srcOrd="0" destOrd="0" presId="urn:microsoft.com/office/officeart/2005/8/layout/lProcess3"/>
    <dgm:cxn modelId="{A5012E57-5E4D-4C8B-9673-EC711CBCBDC6}" type="presParOf" srcId="{5832AC7C-DF77-4CB8-8AC7-8B0D801A2933}" destId="{97E7A78B-AFAE-4128-9770-07674CFA10F1}" srcOrd="0" destOrd="0" presId="urn:microsoft.com/office/officeart/2005/8/layout/lProcess3"/>
    <dgm:cxn modelId="{2DE52420-B917-4B73-8C53-78D6A669F47C}" type="presParOf" srcId="{97E7A78B-AFAE-4128-9770-07674CFA10F1}" destId="{66A385EA-3E4E-47CE-AFCB-74F7042F964E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05262B-A776-437A-8AEB-0CE46D0A0D54}">
      <dsp:nvSpPr>
        <dsp:cNvPr id="0" name=""/>
        <dsp:cNvSpPr/>
      </dsp:nvSpPr>
      <dsp:spPr>
        <a:xfrm>
          <a:off x="636" y="77866"/>
          <a:ext cx="1217927" cy="453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Contextual Ribbon!</a:t>
          </a:r>
          <a:endParaRPr lang="en-US" sz="1200" kern="1200" dirty="0"/>
        </a:p>
      </dsp:txBody>
      <dsp:txXfrm>
        <a:off x="636" y="77866"/>
        <a:ext cx="1217927" cy="4538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B44411-5DE8-4503-93C9-B840A3B008B8}">
      <dsp:nvSpPr>
        <dsp:cNvPr id="0" name=""/>
        <dsp:cNvSpPr/>
      </dsp:nvSpPr>
      <dsp:spPr>
        <a:xfrm flipH="1">
          <a:off x="742" y="102691"/>
          <a:ext cx="1522514" cy="4042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Inline “Web Edit”</a:t>
          </a:r>
          <a:endParaRPr lang="en-US" sz="1300" kern="1200" dirty="0"/>
        </a:p>
      </dsp:txBody>
      <dsp:txXfrm flipH="1">
        <a:off x="742" y="102691"/>
        <a:ext cx="1522514" cy="40421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85FF17-92A8-496B-8502-2FB010A27F2E}">
      <dsp:nvSpPr>
        <dsp:cNvPr id="0" name=""/>
        <dsp:cNvSpPr/>
      </dsp:nvSpPr>
      <dsp:spPr>
        <a:xfrm flipH="1">
          <a:off x="1234" y="12144"/>
          <a:ext cx="2054931" cy="6220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Upload and resize images from the browser!</a:t>
          </a:r>
          <a:endParaRPr lang="en-US" sz="1400" kern="1200" dirty="0"/>
        </a:p>
      </dsp:txBody>
      <dsp:txXfrm flipH="1">
        <a:off x="1234" y="12144"/>
        <a:ext cx="2054931" cy="62204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320D20-D9F5-458B-83A3-ED73EF751CA3}">
      <dsp:nvSpPr>
        <dsp:cNvPr id="0" name=""/>
        <dsp:cNvSpPr/>
      </dsp:nvSpPr>
      <dsp:spPr>
        <a:xfrm flipH="1">
          <a:off x="0" y="38591"/>
          <a:ext cx="2590800" cy="3800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Configurable color schemes</a:t>
          </a:r>
          <a:endParaRPr lang="en-US" sz="1400" kern="1200" dirty="0"/>
        </a:p>
      </dsp:txBody>
      <dsp:txXfrm flipH="1">
        <a:off x="0" y="38591"/>
        <a:ext cx="2590800" cy="38001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A385EA-3E4E-47CE-AFCB-74F7042F964E}">
      <dsp:nvSpPr>
        <dsp:cNvPr id="0" name=""/>
        <dsp:cNvSpPr/>
      </dsp:nvSpPr>
      <dsp:spPr>
        <a:xfrm flipH="1">
          <a:off x="340655" y="15"/>
          <a:ext cx="2214288" cy="3693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Import a theme generated from PowerPoint</a:t>
          </a:r>
          <a:endParaRPr lang="en-US" sz="1200" kern="1200" dirty="0"/>
        </a:p>
      </dsp:txBody>
      <dsp:txXfrm flipH="1">
        <a:off x="340655" y="15"/>
        <a:ext cx="2214288" cy="369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58B21-A079-4F2A-9CC1-F2E618EA736B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B1023-0328-49A9-A6C8-BFAC3223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3C059-A150-4324-AE04-08A4586C0017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D546E-1A16-4BDD-ADEA-ED3D4C2D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Looks</a:t>
            </a:r>
            <a:r>
              <a:rPr lang="en-US" baseline="0" dirty="0" smtClean="0"/>
              <a:t> kind of like a Picasso eh?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Communities:</a:t>
            </a:r>
            <a:r>
              <a:rPr lang="en-US" dirty="0" smtClean="0"/>
              <a:t> Empowering users</a:t>
            </a:r>
            <a:r>
              <a:rPr lang="en-US" baseline="0" dirty="0" smtClean="0"/>
              <a:t> to work in different ways with each other across organizations. Non-hierarchical.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Sites</a:t>
            </a:r>
            <a:r>
              <a:rPr lang="en-US" b="1" baseline="0" dirty="0" smtClean="0"/>
              <a:t>:</a:t>
            </a:r>
            <a:r>
              <a:rPr lang="en-US" baseline="0" dirty="0" smtClean="0"/>
              <a:t> </a:t>
            </a:r>
            <a:r>
              <a:rPr lang="en-US" dirty="0" smtClean="0"/>
              <a:t>Not only intranets – portals, team sites, extranets, public facing website, expand across all different</a:t>
            </a:r>
            <a:r>
              <a:rPr lang="en-US" baseline="0" dirty="0" smtClean="0"/>
              <a:t> environments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Content: </a:t>
            </a:r>
            <a:r>
              <a:rPr lang="en-US" dirty="0" smtClean="0"/>
              <a:t>Management of content through lifecycle of content.</a:t>
            </a:r>
            <a:r>
              <a:rPr lang="en-US" baseline="0" dirty="0" smtClean="0"/>
              <a:t> Make content come alive with easier discovery.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Search: </a:t>
            </a:r>
            <a:r>
              <a:rPr lang="en-US" dirty="0" smtClean="0"/>
              <a:t>Highly scalable,</a:t>
            </a:r>
            <a:r>
              <a:rPr lang="en-US" baseline="0" dirty="0" smtClean="0"/>
              <a:t> accurate search with FAST. Search not only content within SharePoint, but rich people and business data search across organizations and LOBs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Insights:</a:t>
            </a:r>
            <a:r>
              <a:rPr lang="en-US" dirty="0" smtClean="0"/>
              <a:t> Combining</a:t>
            </a:r>
            <a:r>
              <a:rPr lang="en-US" baseline="0" dirty="0" smtClean="0"/>
              <a:t> all features of SharePoint with BI to help you make more insightful decisions faster.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Composites: </a:t>
            </a:r>
            <a:r>
              <a:rPr lang="en-US" dirty="0" smtClean="0"/>
              <a:t>Rapidly make application mash-ups</a:t>
            </a:r>
            <a:r>
              <a:rPr lang="en-US" baseline="0" dirty="0" smtClean="0"/>
              <a:t> on top of the SharePoint platform by way of rich integration with companion products. </a:t>
            </a:r>
            <a:endParaRPr lang="en-US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1. AJAX interface; More intuitive; Less training</a:t>
            </a:r>
          </a:p>
          <a:p>
            <a:pPr lvl="0"/>
            <a:r>
              <a:rPr lang="en-US" dirty="0" smtClean="0"/>
              <a:t>2. Cross browser compatibility – Firefox, Safari,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No more developer</a:t>
            </a:r>
            <a:r>
              <a:rPr lang="en-US" baseline="0" dirty="0" smtClean="0"/>
              <a:t> time needed to create themes!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more SSP?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Best Practice Analyzer runs on a timer job with configurable rules.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logs and usage</a:t>
            </a:r>
            <a:r>
              <a:rPr lang="en-US" baseline="0" dirty="0" smtClean="0"/>
              <a:t> reporting is now stored in a content database instead of on the file system. Gives developers the flexibility to extend and create prettier reports.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Doing away with the 2000</a:t>
            </a:r>
            <a:r>
              <a:rPr lang="en-US" baseline="0" dirty="0" smtClean="0"/>
              <a:t> recommendations and leaving it up to the server </a:t>
            </a:r>
            <a:r>
              <a:rPr lang="en-US" baseline="0" dirty="0" err="1" smtClean="0"/>
              <a:t>admins</a:t>
            </a:r>
            <a:r>
              <a:rPr lang="en-US" baseline="0" dirty="0" smtClean="0"/>
              <a:t> to throttle as needed. Probably b/c of improved handling of queries, AJAX, and 64-bit server requirements. </a:t>
            </a:r>
          </a:p>
          <a:p>
            <a:endParaRPr lang="en-US" baseline="0" dirty="0" smtClean="0"/>
          </a:p>
          <a:p>
            <a:r>
              <a:rPr lang="en-US" dirty="0" smtClean="0"/>
              <a:t>List throttling controls forces end users to create more efficient views with &lt; x number of items. Better manage system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Backup and Restore options are more flexible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Granular data recovery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Recover from unattached content DB (Don’t</a:t>
            </a:r>
            <a:r>
              <a:rPr lang="en-US" baseline="0" dirty="0" smtClean="0"/>
              <a:t> need to restore an entire content DB to get just one document or list item back)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aseline="0" dirty="0" smtClean="0"/>
              <a:t>Uses the Content Deployment API (I think).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1.</a:t>
            </a:r>
            <a:r>
              <a:rPr lang="en-US" baseline="0" dirty="0" smtClean="0"/>
              <a:t> </a:t>
            </a:r>
            <a:r>
              <a:rPr lang="en-US" dirty="0" smtClean="0"/>
              <a:t>Upgrade is more flexible – let’s you upgrade one site at a time. </a:t>
            </a:r>
          </a:p>
          <a:p>
            <a:pPr lvl="0"/>
            <a:r>
              <a:rPr lang="en-US" dirty="0" smtClean="0"/>
              <a:t>2. Doesn’t force upgrade of the MOSS 2007 user experience/look and feel/branding.</a:t>
            </a:r>
          </a:p>
          <a:p>
            <a:pPr lvl="0"/>
            <a:r>
              <a:rPr lang="en-US" dirty="0" smtClean="0"/>
              <a:t>3.</a:t>
            </a:r>
            <a:r>
              <a:rPr lang="en-US" baseline="0" dirty="0" smtClean="0"/>
              <a:t> </a:t>
            </a:r>
            <a:r>
              <a:rPr lang="en-US" dirty="0" smtClean="0"/>
              <a:t>Can preview before committing upgrade.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1. Visual Web Part designer</a:t>
            </a:r>
          </a:p>
          <a:p>
            <a:pPr lvl="0"/>
            <a:r>
              <a:rPr lang="en-US" dirty="0" smtClean="0"/>
              <a:t>2. Better support with automated builds via TFS</a:t>
            </a:r>
          </a:p>
          <a:p>
            <a:pPr lvl="0"/>
            <a:r>
              <a:rPr lang="en-US" dirty="0" smtClean="0"/>
              <a:t>3. Visual Studio 2010 has SharePoint project types built-in</a:t>
            </a:r>
            <a:r>
              <a:rPr lang="en-US" baseline="0" dirty="0" smtClean="0"/>
              <a:t> (hopefully better than Visual Studio Extension Kits for SharePoint)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4. WSP Designer</a:t>
            </a:r>
          </a:p>
          <a:p>
            <a:pPr lvl="0"/>
            <a:r>
              <a:rPr lang="en-US" dirty="0" smtClean="0"/>
              <a:t>5. Connect to SharePoint Artifacts via Visual Studio Server Explorer (ala</a:t>
            </a:r>
            <a:r>
              <a:rPr lang="en-US" baseline="0" dirty="0" smtClean="0"/>
              <a:t> SharePoint Manager 2007)</a:t>
            </a:r>
            <a:endParaRPr lang="en-US" dirty="0" smtClean="0"/>
          </a:p>
          <a:p>
            <a:pPr lvl="0"/>
            <a:r>
              <a:rPr lang="en-US" dirty="0" smtClean="0"/>
              <a:t>6. Deployment Configuration Wizard (Add Solution, Deploy Feature, Activate Feature)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1. Developer Dashboard shows information about backend interactions caused by your code. </a:t>
            </a:r>
          </a:p>
          <a:p>
            <a:pPr lvl="0"/>
            <a:r>
              <a:rPr lang="en-US" dirty="0" smtClean="0"/>
              <a:t>2. Provides diagnostic performance insight.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Not</a:t>
            </a:r>
            <a:r>
              <a:rPr lang="en-US" baseline="0" dirty="0" smtClean="0"/>
              <a:t> advertised as a dev/admin enhancement but how many end users would really do this kind of thing?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1. Integrate legacy databases with </a:t>
            </a:r>
            <a:r>
              <a:rPr lang="en-US" dirty="0" err="1" smtClean="0"/>
              <a:t>SPLists</a:t>
            </a:r>
            <a:r>
              <a:rPr lang="en-US" dirty="0" smtClean="0"/>
              <a:t> as the front end. </a:t>
            </a:r>
          </a:p>
          <a:p>
            <a:pPr lvl="0"/>
            <a:r>
              <a:rPr lang="en-US" dirty="0" smtClean="0"/>
              <a:t>2. R/W capabilities with BCS.</a:t>
            </a:r>
          </a:p>
          <a:p>
            <a:pPr lvl="0"/>
            <a:r>
              <a:rPr lang="en-US" dirty="0" smtClean="0"/>
              <a:t>3. Create External Content Type sources with Business Connectivity Services via SharePoint Designer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r>
              <a:rPr lang="en-US" baseline="0" dirty="0" smtClean="0"/>
              <a:t> Windows Server </a:t>
            </a:r>
            <a:r>
              <a:rPr lang="en-US" baseline="0" smtClean="0"/>
              <a:t>2008 only!</a:t>
            </a:r>
            <a:endParaRPr lang="en-US" smtClean="0"/>
          </a:p>
          <a:p>
            <a:endParaRPr lang="en-US" dirty="0" smtClean="0"/>
          </a:p>
          <a:p>
            <a:r>
              <a:rPr lang="en-US" dirty="0" smtClean="0"/>
              <a:t>Maybe Visual Studio</a:t>
            </a:r>
            <a:r>
              <a:rPr lang="en-US" baseline="0" dirty="0" smtClean="0"/>
              <a:t> 64-bit? Discuss.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</a:t>
            </a:r>
            <a:r>
              <a:rPr lang="en-US" baseline="0" dirty="0" smtClean="0"/>
              <a:t> into the demo.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won’t tell you much if you’re running 32-bit servers. It’ll say FAIL!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D546E-1A16-4BDD-ADEA-ED3D4C2D077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F761CF-1D5B-442E-926A-8758A343DFF9}" type="datetimeFigureOut">
              <a:rPr lang="en-US" smtClean="0"/>
              <a:pPr/>
              <a:t>8/26/2009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B993FF-F089-40F0-A6D7-6E738C0B230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6sc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slideLayout" Target="../slideLayouts/slideLayout2.xml"/><Relationship Id="rId16" Type="http://schemas.openxmlformats.org/officeDocument/2006/relationships/diagramLayout" Target="../diagrams/layout3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5" Type="http://schemas.openxmlformats.org/officeDocument/2006/relationships/diagramLayout" Target="../diagrams/layout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downloads/details.aspx?FamilyID=94afe886-3b20-4bc9-9a0d-acd8cd232c24&amp;displaylang=e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henry.ong@6sc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acebook.com/henryo" TargetMode="External"/><Relationship Id="rId5" Type="http://schemas.openxmlformats.org/officeDocument/2006/relationships/hyperlink" Target="http://twitter.com/henry_ong" TargetMode="External"/><Relationship Id="rId4" Type="http://schemas.openxmlformats.org/officeDocument/2006/relationships/hyperlink" Target="http://blog.henryo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SharePoint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 a consultant’s point of view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657671"/>
            <a:ext cx="29630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Henry Ong</a:t>
            </a:r>
          </a:p>
          <a:p>
            <a:r>
              <a:rPr lang="en-US" dirty="0" smtClean="0"/>
              <a:t>Senior SharePoint Specialist</a:t>
            </a:r>
          </a:p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Street Consulting</a:t>
            </a:r>
          </a:p>
          <a:p>
            <a:r>
              <a:rPr lang="en-US" dirty="0" smtClean="0">
                <a:hlinkClick r:id="rId2"/>
              </a:rPr>
              <a:t>http://6sc.com</a:t>
            </a:r>
            <a:endParaRPr lang="en-US" dirty="0" smtClean="0"/>
          </a:p>
        </p:txBody>
      </p:sp>
    </p:spTree>
  </p:cSld>
  <p:clrMapOvr>
    <a:masterClrMapping/>
  </p:clrMapOvr>
  <p:transition advTm="173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old </a:t>
            </a:r>
            <a:r>
              <a:rPr lang="en-US" dirty="0" err="1" smtClean="0"/>
              <a:t>vs</a:t>
            </a:r>
            <a:r>
              <a:rPr lang="en-US" dirty="0" smtClean="0"/>
              <a:t> the new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954" y="2667000"/>
            <a:ext cx="3331564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99" y="2590800"/>
            <a:ext cx="339706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hape 11"/>
          <p:cNvCxnSpPr>
            <a:stCxn id="1029" idx="0"/>
          </p:cNvCxnSpPr>
          <p:nvPr/>
        </p:nvCxnSpPr>
        <p:spPr>
          <a:xfrm rot="16200000" flipH="1">
            <a:off x="4982668" y="-198932"/>
            <a:ext cx="609600" cy="6341464"/>
          </a:xfrm>
          <a:prstGeom prst="curvedConnector4">
            <a:avLst>
              <a:gd name="adj1" fmla="val -127255"/>
              <a:gd name="adj2" fmla="val 10615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23"/>
          <p:cNvCxnSpPr>
            <a:endCxn id="1031" idx="0"/>
          </p:cNvCxnSpPr>
          <p:nvPr/>
        </p:nvCxnSpPr>
        <p:spPr>
          <a:xfrm flipV="1">
            <a:off x="3352800" y="2590800"/>
            <a:ext cx="3679731" cy="914400"/>
          </a:xfrm>
          <a:prstGeom prst="curvedConnector4">
            <a:avLst>
              <a:gd name="adj1" fmla="val 15106"/>
              <a:gd name="adj2" fmla="val 143853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endCxn id="1031" idx="2"/>
          </p:cNvCxnSpPr>
          <p:nvPr/>
        </p:nvCxnSpPr>
        <p:spPr>
          <a:xfrm>
            <a:off x="3352800" y="5029200"/>
            <a:ext cx="3679731" cy="838200"/>
          </a:xfrm>
          <a:prstGeom prst="curvedConnector4">
            <a:avLst>
              <a:gd name="adj1" fmla="val 26920"/>
              <a:gd name="adj2" fmla="val 127273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35"/>
          <p:cNvCxnSpPr>
            <a:stCxn id="1029" idx="2"/>
          </p:cNvCxnSpPr>
          <p:nvPr/>
        </p:nvCxnSpPr>
        <p:spPr>
          <a:xfrm rot="5400000" flipH="1" flipV="1">
            <a:off x="4906468" y="2315668"/>
            <a:ext cx="762000" cy="6341464"/>
          </a:xfrm>
          <a:prstGeom prst="curvedConnector4">
            <a:avLst>
              <a:gd name="adj1" fmla="val -98853"/>
              <a:gd name="adj2" fmla="val 103437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flipV="1">
            <a:off x="685800" y="3505200"/>
            <a:ext cx="5029200" cy="1447800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>
            <a:off x="762000" y="3505200"/>
            <a:ext cx="4953000" cy="1371600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105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…for the Business and End Users?</a:t>
            </a:r>
            <a:endParaRPr lang="en-US" dirty="0"/>
          </a:p>
        </p:txBody>
      </p:sp>
    </p:spTree>
  </p:cSld>
  <p:clrMapOvr>
    <a:masterClrMapping/>
  </p:clrMapOvr>
  <p:transition advTm="5101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User Interface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228600" y="2743200"/>
          <a:ext cx="12192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Content Placeholder 7" descr="editing.png"/>
          <p:cNvPicPr>
            <a:picLocks noGrp="1" noChangeAspect="1"/>
          </p:cNvPicPr>
          <p:nvPr>
            <p:ph idx="1"/>
          </p:nvPr>
        </p:nvPicPr>
        <p:blipFill>
          <a:blip r:embed="rId9" cstate="print"/>
          <a:stretch>
            <a:fillRect/>
          </a:stretch>
        </p:blipFill>
        <p:spPr>
          <a:xfrm>
            <a:off x="1551312" y="1935163"/>
            <a:ext cx="6041376" cy="438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Diagram 9"/>
          <p:cNvGraphicFramePr/>
          <p:nvPr/>
        </p:nvGraphicFramePr>
        <p:xfrm>
          <a:off x="6858000" y="3810000"/>
          <a:ext cx="15240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6934200" y="5029200"/>
          <a:ext cx="20574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custDataLst>
      <p:tags r:id="rId1"/>
    </p:custDataLst>
  </p:cSld>
  <p:clrMapOvr>
    <a:masterClrMapping/>
  </p:clrMapOvr>
  <p:transition advTm="314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10" grpId="0">
        <p:bldAsOne/>
      </p:bldGraphic>
      <p:bldGraphic spid="1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Defined Themes</a:t>
            </a:r>
            <a:endParaRPr lang="en-US" dirty="0"/>
          </a:p>
        </p:txBody>
      </p:sp>
      <p:pic>
        <p:nvPicPr>
          <p:cNvPr id="4" name="Content Placeholder 3" descr="Them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Diagram 5"/>
          <p:cNvGraphicFramePr/>
          <p:nvPr/>
        </p:nvGraphicFramePr>
        <p:xfrm>
          <a:off x="6553200" y="5638800"/>
          <a:ext cx="2590801" cy="45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5486400" y="4114800"/>
          <a:ext cx="289559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 advTm="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Visio Services</a:t>
            </a:r>
            <a:endParaRPr lang="en-US" sz="2000" dirty="0"/>
          </a:p>
        </p:txBody>
      </p:sp>
      <p:pic>
        <p:nvPicPr>
          <p:cNvPr id="4" name="Content Placeholder 3" descr="Visio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962400" y="1143000"/>
            <a:ext cx="2775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(Kind of like Excel Services!)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advTm="2238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…for the IT Pros and Administrators?</a:t>
            </a:r>
            <a:endParaRPr lang="en-US" dirty="0"/>
          </a:p>
        </p:txBody>
      </p:sp>
    </p:spTree>
  </p:cSld>
  <p:clrMapOvr>
    <a:masterClrMapping/>
  </p:clrMapOvr>
  <p:transition advTm="215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Central Admin UI</a:t>
            </a:r>
            <a:endParaRPr lang="en-US" dirty="0"/>
          </a:p>
        </p:txBody>
      </p:sp>
      <p:pic>
        <p:nvPicPr>
          <p:cNvPr id="4" name="Content Placeholder 3" descr="CentralAdmin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pic>
        <p:nvPicPr>
          <p:cNvPr id="1026" name="Picture 2" descr="C:\Users\henry.ong\AppData\Local\Microsoft\Windows\Temporary Internet Files\Content.IE5\5DJHZBXV\MCj0424466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4495800"/>
            <a:ext cx="1646324" cy="1416050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 flipH="1">
            <a:off x="304800" y="2438400"/>
            <a:ext cx="1295400" cy="533400"/>
            <a:chOff x="742" y="102691"/>
            <a:chExt cx="1522514" cy="404217"/>
          </a:xfrm>
        </p:grpSpPr>
        <p:sp>
          <p:nvSpPr>
            <p:cNvPr id="7" name="Chevron 6"/>
            <p:cNvSpPr/>
            <p:nvPr/>
          </p:nvSpPr>
          <p:spPr>
            <a:xfrm flipH="1">
              <a:off x="742" y="102691"/>
              <a:ext cx="1522514" cy="404217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4"/>
            <p:cNvSpPr/>
            <p:nvPr/>
          </p:nvSpPr>
          <p:spPr>
            <a:xfrm>
              <a:off x="202850" y="102691"/>
              <a:ext cx="1118297" cy="4042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8255" rIns="0" bIns="8255" numCol="1" spcCol="1270" anchor="ctr" anchorCtr="0">
              <a:noAutofit/>
            </a:bodyPr>
            <a:lstStyle/>
            <a:p>
              <a:pPr lvl="0" algn="ctr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kern="1200" dirty="0" smtClean="0"/>
                <a:t>Ribbon </a:t>
              </a:r>
              <a:br>
                <a:rPr lang="en-US" sz="1300" kern="1200" dirty="0" smtClean="0"/>
              </a:br>
              <a:r>
                <a:rPr lang="en-US" sz="1300" kern="1200" dirty="0" smtClean="0"/>
                <a:t>Action</a:t>
              </a:r>
              <a:endParaRPr lang="en-US" sz="13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 flipH="1">
            <a:off x="228600" y="4876800"/>
            <a:ext cx="1676400" cy="533400"/>
            <a:chOff x="742" y="102691"/>
            <a:chExt cx="1612074" cy="404217"/>
          </a:xfrm>
        </p:grpSpPr>
        <p:sp>
          <p:nvSpPr>
            <p:cNvPr id="13" name="Chevron 12"/>
            <p:cNvSpPr/>
            <p:nvPr/>
          </p:nvSpPr>
          <p:spPr>
            <a:xfrm flipH="1">
              <a:off x="742" y="102691"/>
              <a:ext cx="1522514" cy="404217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hevron 4"/>
            <p:cNvSpPr/>
            <p:nvPr/>
          </p:nvSpPr>
          <p:spPr>
            <a:xfrm>
              <a:off x="74018" y="102691"/>
              <a:ext cx="1538798" cy="4042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8255" rIns="0" bIns="8255" numCol="1" spcCol="1270" anchor="ctr" anchorCtr="0">
              <a:noAutofit/>
            </a:bodyPr>
            <a:lstStyle/>
            <a:p>
              <a:pPr lvl="0" algn="ctr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kern="1200" dirty="0" smtClean="0"/>
                <a:t>Server 2008 </a:t>
              </a:r>
              <a:br>
                <a:rPr lang="en-US" sz="1300" kern="1200" dirty="0" smtClean="0"/>
              </a:br>
              <a:r>
                <a:rPr lang="en-US" sz="1300" kern="1200" dirty="0" smtClean="0"/>
                <a:t>Style UI</a:t>
              </a:r>
              <a:endParaRPr lang="en-US" sz="1300" kern="1200" dirty="0"/>
            </a:p>
          </p:txBody>
        </p:sp>
      </p:grpSp>
    </p:spTree>
    <p:custDataLst>
      <p:tags r:id="rId1"/>
    </p:custDataLst>
  </p:cSld>
  <p:clrMapOvr>
    <a:masterClrMapping/>
  </p:clrMapOvr>
  <p:transition advTm="283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Analyzer</a:t>
            </a:r>
            <a:endParaRPr lang="en-US" dirty="0"/>
          </a:p>
        </p:txBody>
      </p:sp>
      <p:pic>
        <p:nvPicPr>
          <p:cNvPr id="4" name="Content Placeholder 3" descr="BestPracticesAnalyzerRules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sp>
        <p:nvSpPr>
          <p:cNvPr id="10" name="Rounded Rectangular Callout 9"/>
          <p:cNvSpPr/>
          <p:nvPr/>
        </p:nvSpPr>
        <p:spPr>
          <a:xfrm flipH="1">
            <a:off x="5257800" y="-228600"/>
            <a:ext cx="2057400" cy="16002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/>
              <a:t>Runs on a Timer Job with Configurable Rules</a:t>
            </a:r>
            <a:endParaRPr lang="en-US" dirty="0"/>
          </a:p>
        </p:txBody>
      </p:sp>
      <p:sp>
        <p:nvSpPr>
          <p:cNvPr id="12" name="Explosion 1 11"/>
          <p:cNvSpPr/>
          <p:nvPr/>
        </p:nvSpPr>
        <p:spPr>
          <a:xfrm>
            <a:off x="6324600" y="4267200"/>
            <a:ext cx="2362200" cy="2590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Repair Auto-magically?!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251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Logs &amp; Reporting to the DB</a:t>
            </a:r>
            <a:endParaRPr lang="en-US" dirty="0"/>
          </a:p>
        </p:txBody>
      </p:sp>
      <p:pic>
        <p:nvPicPr>
          <p:cNvPr id="4" name="Content Placeholder 3" descr="SlowestPagesRepor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sp>
        <p:nvSpPr>
          <p:cNvPr id="5" name="Flowchart: Process 4"/>
          <p:cNvSpPr/>
          <p:nvPr/>
        </p:nvSpPr>
        <p:spPr>
          <a:xfrm>
            <a:off x="228600" y="4191000"/>
            <a:ext cx="1676400" cy="1447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Developers will have access to the DB Schema.</a:t>
            </a:r>
            <a:endParaRPr lang="en-US" dirty="0"/>
          </a:p>
        </p:txBody>
      </p:sp>
    </p:spTree>
  </p:cSld>
  <p:clrMapOvr>
    <a:masterClrMapping/>
  </p:clrMapOvr>
  <p:transition advTm="895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List Throttling</a:t>
            </a:r>
            <a:endParaRPr lang="en-US" dirty="0"/>
          </a:p>
        </p:txBody>
      </p:sp>
      <p:pic>
        <p:nvPicPr>
          <p:cNvPr id="4" name="Content Placeholder 3" descr="LargeListAdminConfiguration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sp>
        <p:nvSpPr>
          <p:cNvPr id="5" name="Flowchart: Process 4"/>
          <p:cNvSpPr/>
          <p:nvPr/>
        </p:nvSpPr>
        <p:spPr>
          <a:xfrm>
            <a:off x="6934200" y="4419600"/>
            <a:ext cx="1676400" cy="1371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Configurable List Throttling</a:t>
            </a:r>
          </a:p>
          <a:p>
            <a:pPr algn="ctr"/>
            <a:r>
              <a:rPr lang="en-US" dirty="0" smtClean="0"/>
              <a:t>And Thresholds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52400" y="2438400"/>
            <a:ext cx="1676400" cy="1371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more 2000 item limit voodoo talk!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609600" y="6400800"/>
            <a:ext cx="7924800" cy="304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List throttling controls forces end users to create more efficient views with &lt; x number of items. </a:t>
            </a:r>
            <a:endParaRPr lang="en-US" sz="1400" dirty="0"/>
          </a:p>
        </p:txBody>
      </p:sp>
    </p:spTree>
    <p:custDataLst>
      <p:tags r:id="rId1"/>
    </p:custDataLst>
  </p:cSld>
  <p:clrMapOvr>
    <a:masterClrMapping/>
  </p:clrMapOvr>
  <p:transition advTm="750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Granular Backup/Restore Options</a:t>
            </a:r>
            <a:endParaRPr lang="en-US" dirty="0"/>
          </a:p>
        </p:txBody>
      </p:sp>
      <p:pic>
        <p:nvPicPr>
          <p:cNvPr id="4" name="Content Placeholder 3" descr="UnattachedDBRecovery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sp>
        <p:nvSpPr>
          <p:cNvPr id="6" name="Rectangle 5"/>
          <p:cNvSpPr/>
          <p:nvPr/>
        </p:nvSpPr>
        <p:spPr>
          <a:xfrm>
            <a:off x="5105400" y="3810000"/>
            <a:ext cx="17526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39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Abrasive Upgrade Process</a:t>
            </a:r>
            <a:endParaRPr lang="en-US" dirty="0"/>
          </a:p>
        </p:txBody>
      </p:sp>
      <p:pic>
        <p:nvPicPr>
          <p:cNvPr id="8" name="Content Placeholder 7" descr="VisualUpgradeBefore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  <p:sp>
        <p:nvSpPr>
          <p:cNvPr id="10" name="Flowchart: Process 9"/>
          <p:cNvSpPr/>
          <p:nvPr/>
        </p:nvSpPr>
        <p:spPr>
          <a:xfrm>
            <a:off x="5410200" y="5029200"/>
            <a:ext cx="2209800" cy="990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Enables compatibility check before committing.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114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…for the Developers?</a:t>
            </a:r>
            <a:endParaRPr lang="en-US" dirty="0"/>
          </a:p>
        </p:txBody>
      </p:sp>
    </p:spTree>
  </p:cSld>
  <p:clrMapOvr>
    <a:masterClrMapping/>
  </p:clrMapOvr>
  <p:transition advTm="946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Web Part Development!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6682" y="1935163"/>
            <a:ext cx="583063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lowchart: Process 6"/>
          <p:cNvSpPr/>
          <p:nvPr/>
        </p:nvSpPr>
        <p:spPr>
          <a:xfrm>
            <a:off x="3276600" y="2895600"/>
            <a:ext cx="2819400" cy="914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and drop your web part controls here. 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3276600" y="4114800"/>
            <a:ext cx="2819400" cy="914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Shortens development cycle.</a:t>
            </a:r>
          </a:p>
        </p:txBody>
      </p:sp>
    </p:spTree>
    <p:custDataLst>
      <p:tags r:id="rId1"/>
    </p:custDataLst>
  </p:cSld>
  <p:clrMapOvr>
    <a:masterClrMapping/>
  </p:clrMapOvr>
  <p:transition advTm="108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Web Part Performance Dashboards</a:t>
            </a:r>
            <a:endParaRPr lang="en-US" dirty="0"/>
          </a:p>
        </p:txBody>
      </p:sp>
      <p:pic>
        <p:nvPicPr>
          <p:cNvPr id="6" name="Content Placeholder 5" descr="SharePoint2010DeveloperDashboard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 advTm="2081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to Front End LOB Data</a:t>
            </a:r>
            <a:endParaRPr lang="en-US" dirty="0"/>
          </a:p>
        </p:txBody>
      </p:sp>
      <p:pic>
        <p:nvPicPr>
          <p:cNvPr id="4" name="Content Placeholder 3" descr="SP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1312" y="1935163"/>
            <a:ext cx="6041376" cy="4389437"/>
          </a:xfrm>
        </p:spPr>
      </p:pic>
    </p:spTree>
  </p:cSld>
  <p:clrMapOvr>
    <a:masterClrMapping/>
  </p:clrMapOvr>
  <p:transition advTm="2326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noteworthy changes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Combination of XML + Javascript Development &amp; Features</a:t>
            </a:r>
          </a:p>
          <a:p>
            <a:r>
              <a:rPr lang="en-US" dirty="0" smtClean="0"/>
              <a:t>Dedicated classes for working with </a:t>
            </a:r>
            <a:r>
              <a:rPr lang="en-US" dirty="0" err="1" smtClean="0"/>
              <a:t>Powershell</a:t>
            </a:r>
            <a:endParaRPr lang="en-US" dirty="0" smtClean="0"/>
          </a:p>
          <a:p>
            <a:r>
              <a:rPr lang="en-US" dirty="0" smtClean="0"/>
              <a:t>Use InfoPath to design List Forms</a:t>
            </a:r>
          </a:p>
          <a:p>
            <a:r>
              <a:rPr lang="en-US" dirty="0" smtClean="0"/>
              <a:t>More information (SharePoint 2010 </a:t>
            </a:r>
            <a:r>
              <a:rPr lang="en-US" smtClean="0"/>
              <a:t>SDK Preview) - </a:t>
            </a:r>
            <a:r>
              <a:rPr lang="en-US" dirty="0" smtClean="0">
                <a:hlinkClick r:id="rId3"/>
              </a:rPr>
              <a:t>http://www.microsoft.com/downloads/details.aspx?FamilyID=94afe886-3b20-4bc9-9a0d-acd8cd232c24&amp;displaylang=en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49047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Upgrade Ready?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Things to do before you upgrade to SharePoint 2010</a:t>
            </a:r>
            <a:endParaRPr lang="en-US" dirty="0"/>
          </a:p>
        </p:txBody>
      </p:sp>
    </p:spTree>
  </p:cSld>
  <p:clrMapOvr>
    <a:masterClrMapping/>
  </p:clrMapOvr>
  <p:transition advTm="2574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20000" dirty="0" smtClean="0">
                <a:solidFill>
                  <a:srgbClr val="00B0F0"/>
                </a:solidFill>
              </a:rPr>
              <a:t>64-bit</a:t>
            </a:r>
          </a:p>
          <a:p>
            <a:pPr algn="ctr">
              <a:buNone/>
            </a:pPr>
            <a:r>
              <a:rPr lang="en-US" sz="20000" dirty="0" smtClean="0">
                <a:solidFill>
                  <a:srgbClr val="00B0F0"/>
                </a:solidFill>
              </a:rPr>
              <a:t>Everything!</a:t>
            </a:r>
            <a:endParaRPr lang="en-US" sz="20000" dirty="0">
              <a:solidFill>
                <a:srgbClr val="00B0F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80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64-Bit 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Server 2008 x64</a:t>
            </a:r>
          </a:p>
          <a:p>
            <a:r>
              <a:rPr lang="en-US" dirty="0" smtClean="0"/>
              <a:t>SQL Server 2005/2008 x64</a:t>
            </a:r>
          </a:p>
          <a:p>
            <a:endParaRPr lang="en-US" dirty="0" smtClean="0"/>
          </a:p>
          <a:p>
            <a:r>
              <a:rPr lang="en-US" dirty="0" smtClean="0"/>
              <a:t>Anything else?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10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PreUpgradeCheck</a:t>
            </a:r>
            <a:r>
              <a:rPr lang="en-US" dirty="0" smtClean="0"/>
              <a:t> 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Install WSSv3/MOSS 2007 SP2</a:t>
            </a:r>
          </a:p>
          <a:p>
            <a:pPr algn="ctr">
              <a:buNone/>
            </a:pPr>
            <a:r>
              <a:rPr lang="en-US" sz="4800" b="1" dirty="0" smtClean="0"/>
              <a:t>Get it for Free! </a:t>
            </a:r>
            <a:r>
              <a:rPr lang="en-US" sz="4800" b="1" dirty="0" smtClean="0">
                <a:sym typeface="Wingdings" pitchFamily="2" charset="2"/>
              </a:rPr>
              <a:t></a:t>
            </a:r>
            <a:endParaRPr lang="en-US" sz="4800" b="1" dirty="0"/>
          </a:p>
        </p:txBody>
      </p:sp>
    </p:spTree>
    <p:custDataLst>
      <p:tags r:id="rId1"/>
    </p:custDataLst>
  </p:cSld>
  <p:clrMapOvr>
    <a:masterClrMapping/>
  </p:clrMapOvr>
  <p:transition advTm="82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Henry Ong</a:t>
            </a:r>
          </a:p>
          <a:p>
            <a:r>
              <a:rPr lang="en-US" dirty="0" smtClean="0">
                <a:hlinkClick r:id="rId3"/>
              </a:rPr>
              <a:t>henry.ong@6sc.com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http://blog.henryong.com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http://twitter.com/henry_ong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http://facebook.com/henryo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4.5|5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3.4|1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8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9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1|4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1175</TotalTime>
  <Words>803</Words>
  <Application>Microsoft Office PowerPoint</Application>
  <PresentationFormat>On-screen Show (4:3)</PresentationFormat>
  <Paragraphs>134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SharePoint 2010</vt:lpstr>
      <vt:lpstr>The old vs the new</vt:lpstr>
      <vt:lpstr>What’s new…</vt:lpstr>
      <vt:lpstr>Enhanced User Interface</vt:lpstr>
      <vt:lpstr>User Defined Themes</vt:lpstr>
      <vt:lpstr>Visio Services</vt:lpstr>
      <vt:lpstr>What’s new…</vt:lpstr>
      <vt:lpstr>Improved Central Admin UI</vt:lpstr>
      <vt:lpstr>Best Practices Analyzer</vt:lpstr>
      <vt:lpstr>Logs &amp; Reporting to the DB</vt:lpstr>
      <vt:lpstr>Large List Throttling</vt:lpstr>
      <vt:lpstr>Granular Backup/Restore Options</vt:lpstr>
      <vt:lpstr>Less Abrasive Upgrade Process</vt:lpstr>
      <vt:lpstr>What’s new…</vt:lpstr>
      <vt:lpstr>Visual Web Part Development!</vt:lpstr>
      <vt:lpstr>Web Part Performance Dashboards</vt:lpstr>
      <vt:lpstr>Lists to Front End LOB Data</vt:lpstr>
      <vt:lpstr>Other noteworthy changes </vt:lpstr>
      <vt:lpstr>Upgrade Ready?</vt:lpstr>
      <vt:lpstr>Slide 20</vt:lpstr>
      <vt:lpstr>64-Bit Infrastructure</vt:lpstr>
      <vt:lpstr>PreUpgradeCheck Utility</vt:lpstr>
      <vt:lpstr>Contact Information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SharePoint 2010</dc:title>
  <dc:creator>henry.ong</dc:creator>
  <cp:lastModifiedBy>henry.ong</cp:lastModifiedBy>
  <cp:revision>141</cp:revision>
  <dcterms:created xsi:type="dcterms:W3CDTF">2009-08-09T19:51:39Z</dcterms:created>
  <dcterms:modified xsi:type="dcterms:W3CDTF">2009-08-27T00:14:50Z</dcterms:modified>
</cp:coreProperties>
</file>